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61" r:id="rId2"/>
    <p:sldId id="262" r:id="rId3"/>
    <p:sldId id="260" r:id="rId4"/>
    <p:sldId id="264" r:id="rId5"/>
    <p:sldId id="272" r:id="rId6"/>
    <p:sldId id="270" r:id="rId7"/>
    <p:sldId id="256" r:id="rId8"/>
    <p:sldId id="279" r:id="rId9"/>
    <p:sldId id="257" r:id="rId10"/>
    <p:sldId id="265" r:id="rId11"/>
    <p:sldId id="273" r:id="rId12"/>
    <p:sldId id="274" r:id="rId13"/>
    <p:sldId id="266" r:id="rId14"/>
    <p:sldId id="259" r:id="rId15"/>
    <p:sldId id="280" r:id="rId16"/>
    <p:sldId id="269" r:id="rId17"/>
    <p:sldId id="271" r:id="rId18"/>
    <p:sldId id="277" r:id="rId19"/>
    <p:sldId id="278" r:id="rId20"/>
    <p:sldId id="275" r:id="rId21"/>
    <p:sldId id="281" r:id="rId22"/>
    <p:sldId id="276" r:id="rId23"/>
    <p:sldId id="282" r:id="rId24"/>
    <p:sldId id="287" r:id="rId25"/>
    <p:sldId id="288" r:id="rId26"/>
    <p:sldId id="289" r:id="rId27"/>
    <p:sldId id="283" r:id="rId28"/>
    <p:sldId id="285" r:id="rId29"/>
    <p:sldId id="296" r:id="rId30"/>
    <p:sldId id="290" r:id="rId31"/>
    <p:sldId id="294" r:id="rId32"/>
    <p:sldId id="295" r:id="rId33"/>
    <p:sldId id="284" r:id="rId34"/>
    <p:sldId id="291" r:id="rId35"/>
    <p:sldId id="292" r:id="rId36"/>
    <p:sldId id="298" r:id="rId37"/>
    <p:sldId id="297" r:id="rId38"/>
    <p:sldId id="299" r:id="rId39"/>
    <p:sldId id="300" r:id="rId40"/>
    <p:sldId id="301" r:id="rId41"/>
    <p:sldId id="302" r:id="rId42"/>
    <p:sldId id="303" r:id="rId4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28" autoAdjust="0"/>
    <p:restoredTop sz="94660"/>
  </p:normalViewPr>
  <p:slideViewPr>
    <p:cSldViewPr snapToGrid="0">
      <p:cViewPr varScale="1">
        <p:scale>
          <a:sx n="85" d="100"/>
          <a:sy n="85" d="100"/>
        </p:scale>
        <p:origin x="34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3T19:00:15.442"/>
    </inkml:context>
    <inkml:brush xml:id="br0">
      <inkml:brushProperty name="width" value="0.035" units="cm"/>
      <inkml:brushProperty name="height" value="0.035" units="cm"/>
      <inkml:brushProperty name="color" value="#E71224"/>
      <inkml:brushProperty name="ignorePressure" value="1"/>
    </inkml:brush>
  </inkml:definitions>
  <inkml:trace contextRef="#ctx0" brushRef="#br0">0 0,'0'10354,"0"-10326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1B9B0-E19B-4DA6-B9CD-81960038433F}" type="datetimeFigureOut">
              <a:rPr lang="zh-TW" altLang="en-US" smtClean="0"/>
              <a:t>2024/4/13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D636CB-D60C-456B-BAFF-8110237EA6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6087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顯示班次編號、停靠站、行駛時間、行駛日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636CB-D60C-456B-BAFF-8110237EA631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0387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636CB-D60C-456B-BAFF-8110237EA631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9014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636CB-D60C-456B-BAFF-8110237EA631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9407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636CB-D60C-456B-BAFF-8110237EA631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4450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顯示班次編號、停靠站、行駛時間、行駛日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636CB-D60C-456B-BAFF-8110237EA631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9577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636CB-D60C-456B-BAFF-8110237EA631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3198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636CB-D60C-456B-BAFF-8110237EA631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185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顯示班次編號、停靠站、行駛時間、行駛日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636CB-D60C-456B-BAFF-8110237EA631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5675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150EF3-8D05-4E4E-8F14-CAF1988C5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65CAF75-682D-474D-9B88-4ECF8078BC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AA80AFF-5168-4144-A66C-62ABAE317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696E-A027-44F7-9D52-E595DAE621E9}" type="datetimeFigureOut">
              <a:rPr lang="zh-TW" altLang="en-US" smtClean="0"/>
              <a:t>2024/4/13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1213D3C-9F94-4F3A-A408-7CBD870F1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AD1ADB2-36A6-4DE3-B379-2F45799BA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A66B-0BA2-4CFF-884F-6E72530FB6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8870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F32601-22A1-4916-B2E9-F855036BF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F8267ED-E343-496D-B84B-3C7143864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3D7ACA4-0CBD-47E0-941D-882A066FC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696E-A027-44F7-9D52-E595DAE621E9}" type="datetimeFigureOut">
              <a:rPr lang="zh-TW" altLang="en-US" smtClean="0"/>
              <a:t>2024/4/13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854453A-2907-4E27-88C4-640117438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FB3F916-8229-4793-AEAF-05765C318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A66B-0BA2-4CFF-884F-6E72530FB6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5653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813E72F-E33E-46AE-BC9B-2DB36DB018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6CCC654-2854-4BBC-A04D-92E255897B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2B29583-DD17-4B2F-95D3-B6C89B1CA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696E-A027-44F7-9D52-E595DAE621E9}" type="datetimeFigureOut">
              <a:rPr lang="zh-TW" altLang="en-US" smtClean="0"/>
              <a:t>2024/4/13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8B726EC-AB7F-4284-B569-120748E4A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6743695-9C1A-4B8F-B805-3816C7695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A66B-0BA2-4CFF-884F-6E72530FB6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703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5D566-B570-4781-824A-400B746D7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F12F0A-1A9F-4D6C-8043-68543708C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1AEAF5E-F9AF-4A50-9379-381D41A0F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696E-A027-44F7-9D52-E595DAE621E9}" type="datetimeFigureOut">
              <a:rPr lang="zh-TW" altLang="en-US" smtClean="0"/>
              <a:t>2024/4/13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C97C6FB-13B4-44DD-9FD8-5C34C349A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663444-0078-4C0D-9A76-F7AB500AD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A66B-0BA2-4CFF-884F-6E72530FB6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7823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361336-A3C4-4048-A377-C3CEC51DA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1A1AB44-933D-45A7-959D-519EDD9E5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7807E5-CB2C-4492-B8DF-DA7939CE1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696E-A027-44F7-9D52-E595DAE621E9}" type="datetimeFigureOut">
              <a:rPr lang="zh-TW" altLang="en-US" smtClean="0"/>
              <a:t>2024/4/13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D460B9F-014D-4982-9F2B-63043A104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E83DB35-853B-43A5-AA5D-BBE62B10E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A66B-0BA2-4CFF-884F-6E72530FB6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7224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344BC3-1BF4-4F08-835D-F52DC2FCE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6C8829-ED0D-4A66-8F7A-5109A8927B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72A72D2-EA3D-4A22-A58D-4648D761C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B7765ED-1187-42C8-8F94-5FBD390D2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696E-A027-44F7-9D52-E595DAE621E9}" type="datetimeFigureOut">
              <a:rPr lang="zh-TW" altLang="en-US" smtClean="0"/>
              <a:t>2024/4/13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AA5E174-E9B7-4E99-BBC5-90301FA8C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16B3C5C-F793-4335-86B2-09D5F9BCA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A66B-0BA2-4CFF-884F-6E72530FB6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821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F26BAF-90A1-4079-A930-474DA3221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8ACA3E2-3991-444E-804F-2DECD2CEF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61968E6-C592-44FC-BD58-605E4E8A9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1AD4B89-6BAD-408A-9BC0-96D086DA6D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809DF45-1374-4D04-A524-1CDC3A9FC6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D01C3C2-13E2-4B4C-BECC-4912F0CFB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696E-A027-44F7-9D52-E595DAE621E9}" type="datetimeFigureOut">
              <a:rPr lang="zh-TW" altLang="en-US" smtClean="0"/>
              <a:t>2024/4/13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549F550-C552-4F49-B447-DA9045839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3A0BC16-51A4-4A1E-8782-4865827BE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A66B-0BA2-4CFF-884F-6E72530FB6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7150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9B6414-92B8-4F1F-BABC-49D4BEFF3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17DF44E-2FA3-47C5-868D-DAEDC50CC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696E-A027-44F7-9D52-E595DAE621E9}" type="datetimeFigureOut">
              <a:rPr lang="zh-TW" altLang="en-US" smtClean="0"/>
              <a:t>2024/4/13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F5D28C7-AFC9-445A-830D-223079A59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123227-E75F-40F0-A938-CDC654563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A66B-0BA2-4CFF-884F-6E72530FB6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7791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6680579-3F37-4EA8-ABFE-6D4A66495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696E-A027-44F7-9D52-E595DAE621E9}" type="datetimeFigureOut">
              <a:rPr lang="zh-TW" altLang="en-US" smtClean="0"/>
              <a:t>2024/4/13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3D5B4B3-24D6-411E-9C27-6EDB80D3A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07C8CF-A8D7-4F96-97BE-833B02A3A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A66B-0BA2-4CFF-884F-6E72530FB6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2991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CB9A4B-5598-416A-B142-802BA67CF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332EEE-4BBE-47A1-942B-FF439C82D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26E21DA-A2BC-4CCD-9CD8-F8F4C0FA0D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A96D6F1-9AA7-4413-B04D-7F5FF2449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696E-A027-44F7-9D52-E595DAE621E9}" type="datetimeFigureOut">
              <a:rPr lang="zh-TW" altLang="en-US" smtClean="0"/>
              <a:t>2024/4/13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D7F3267-3EFF-43CF-A6E1-BF4504A35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51E9E13-C7AB-4B9B-BEF9-596593D01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A66B-0BA2-4CFF-884F-6E72530FB6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437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69E328-996C-4730-AC0F-8E336EC65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BDAFC2E-2A84-4703-94BA-DB8DC849C5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105A830-EC31-4A28-97FE-EC2C0D6767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B6B7836-93A3-4BA7-8624-FF81F850F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696E-A027-44F7-9D52-E595DAE621E9}" type="datetimeFigureOut">
              <a:rPr lang="zh-TW" altLang="en-US" smtClean="0"/>
              <a:t>2024/4/13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EED0994-4090-4DC4-8440-D04E6D6B3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ED6092D-D2E7-42CC-93F0-1D5F9C48C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A66B-0BA2-4CFF-884F-6E72530FB6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6728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10A6D72-1426-43AF-B3E9-FFE20F3DF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2D8AFB0-C8C4-4A58-B0F4-6048F8D0A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9973C6-7F64-4365-947B-51538AF5E3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C696E-A027-44F7-9D52-E595DAE621E9}" type="datetimeFigureOut">
              <a:rPr lang="zh-TW" altLang="en-US" smtClean="0"/>
              <a:t>2024/4/13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BB736B9-557E-442E-808E-B14CFD7995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0DA5DC9-BCCA-4EBD-A30B-0746C0D8C8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5A66B-0BA2-4CFF-884F-6E72530FB6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1095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0.png"/><Relationship Id="rId4" Type="http://schemas.openxmlformats.org/officeDocument/2006/relationships/customXml" Target="../ink/ink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dx.transportdata.tw/api/basic/v2/Rail/THSR/ODFare?&amp;$format=JSON" TargetMode="External"/><Relationship Id="rId2" Type="http://schemas.openxmlformats.org/officeDocument/2006/relationships/hyperlink" Target="https://tdx.transportdata.tw/api/basic/v2/Rail/THSR/GeneralTimetable?$format=JS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dx.transportdata.tw/api/basic/v2/Rail/THSR/AvailableSeatStatusList?$top=10&amp;$format=JSON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2DE2ED1-FC19-9479-B8A9-E2676AFAD3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zh-TW" altLang="en-US" sz="5400"/>
              <a:t>大數據分析與應用專題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5C0191-ADD6-327C-32EB-9C5A5BFCE1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37" r="6688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6ACD28E-B5E1-591F-7F3B-02646125A2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zh-TW" altLang="en-US" sz="2200"/>
              <a:t>組員</a:t>
            </a:r>
            <a:r>
              <a:rPr lang="en-US" altLang="zh-TW" sz="2200"/>
              <a:t>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altLang="zh-TW" sz="2200"/>
              <a:t>b10502129 </a:t>
            </a:r>
            <a:r>
              <a:rPr lang="zh-TW" altLang="en-US" sz="2200"/>
              <a:t>謝昀桂</a:t>
            </a:r>
            <a:endParaRPr lang="en-US" altLang="zh-TW" sz="220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altLang="zh-TW" sz="2200" b="0" i="0">
                <a:effectLst/>
              </a:rPr>
              <a:t>B11002048 </a:t>
            </a:r>
            <a:r>
              <a:rPr lang="zh-TW" altLang="en-US" sz="2200" b="0" i="0">
                <a:effectLst/>
              </a:rPr>
              <a:t>林明毅 </a:t>
            </a:r>
            <a:endParaRPr lang="en-US" altLang="zh-TW" sz="2200" b="0" i="0">
              <a:effectLst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altLang="zh-TW" sz="2200" b="0" i="0">
                <a:effectLst/>
              </a:rPr>
              <a:t>B11102042 </a:t>
            </a:r>
            <a:r>
              <a:rPr lang="zh-TW" altLang="en-US" sz="2200" b="0" i="0">
                <a:effectLst/>
              </a:rPr>
              <a:t>張宸維 </a:t>
            </a:r>
            <a:endParaRPr lang="en-US" altLang="zh-TW" sz="2200" b="0" i="0">
              <a:effectLst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altLang="zh-TW" sz="2200" b="0" i="0">
                <a:effectLst/>
              </a:rPr>
              <a:t>B11002064 </a:t>
            </a:r>
            <a:r>
              <a:rPr lang="zh-TW" altLang="en-US" sz="2200" b="0" i="0">
                <a:effectLst/>
              </a:rPr>
              <a:t>郭嘉勛</a:t>
            </a:r>
            <a:endParaRPr lang="en-US" altLang="zh-TW" sz="2200"/>
          </a:p>
        </p:txBody>
      </p:sp>
    </p:spTree>
    <p:extLst>
      <p:ext uri="{BB962C8B-B14F-4D97-AF65-F5344CB8AC3E}">
        <p14:creationId xmlns:p14="http://schemas.microsoft.com/office/powerpoint/2010/main" val="902671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0E9D5F89-33EB-CE39-1351-933D5FE8A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>
            <a:normAutofit/>
          </a:bodyPr>
          <a:lstStyle/>
          <a:p>
            <a:pPr algn="ctr"/>
            <a:r>
              <a:rPr lang="zh-TW" alt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取得票價資料</a:t>
            </a:r>
          </a:p>
        </p:txBody>
      </p:sp>
    </p:spTree>
    <p:extLst>
      <p:ext uri="{BB962C8B-B14F-4D97-AF65-F5344CB8AC3E}">
        <p14:creationId xmlns:p14="http://schemas.microsoft.com/office/powerpoint/2010/main" val="27856985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B537CC4-1864-1A02-FF68-F59398D6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sz="4000" dirty="0"/>
              <a:t>資料概覽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4DBCEA1-4327-6D17-BDD0-777AB7CA0EB7}"/>
              </a:ext>
            </a:extLst>
          </p:cNvPr>
          <p:cNvSpPr txBox="1"/>
          <p:nvPr/>
        </p:nvSpPr>
        <p:spPr>
          <a:xfrm>
            <a:off x="2615738" y="1263807"/>
            <a:ext cx="6960524" cy="598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2000" dirty="0">
                <a:solidFill>
                  <a:schemeClr val="bg1"/>
                </a:solidFill>
              </a:rPr>
              <a:t>資料格式、型態及描述</a:t>
            </a:r>
          </a:p>
        </p:txBody>
      </p:sp>
      <p:pic>
        <p:nvPicPr>
          <p:cNvPr id="5" name="圖片 4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721B6C5D-EAAA-4066-B662-5BBAA987C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2" y="2250081"/>
            <a:ext cx="5596128" cy="3875318"/>
          </a:xfrm>
          <a:prstGeom prst="rect">
            <a:avLst/>
          </a:prstGeom>
        </p:spPr>
      </p:pic>
      <p:pic>
        <p:nvPicPr>
          <p:cNvPr id="9" name="圖片 8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5E6798C0-A153-F022-2391-B15FFF75C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2" y="2250081"/>
            <a:ext cx="5596128" cy="387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6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B537CC4-1864-1A02-FF68-F59398D6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資料概覽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4DBCEA1-4327-6D17-BDD0-777AB7CA0EB7}"/>
              </a:ext>
            </a:extLst>
          </p:cNvPr>
          <p:cNvSpPr txBox="1"/>
          <p:nvPr/>
        </p:nvSpPr>
        <p:spPr>
          <a:xfrm>
            <a:off x="2615738" y="1263807"/>
            <a:ext cx="6960524" cy="598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20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實際資料</a:t>
            </a:r>
            <a:r>
              <a:rPr lang="en-US" altLang="zh-TW" sz="20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(json</a:t>
            </a:r>
            <a:r>
              <a:rPr lang="zh-TW" altLang="en-US" sz="20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檔</a:t>
            </a:r>
            <a:r>
              <a:rPr lang="en-US" altLang="zh-TW" sz="20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)</a:t>
            </a:r>
          </a:p>
        </p:txBody>
      </p:sp>
      <p:pic>
        <p:nvPicPr>
          <p:cNvPr id="5" name="圖片 4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97B5BB0D-0FBF-4022-DFB1-2842319CE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903" y="2139484"/>
            <a:ext cx="870219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82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7776288-C2CA-3E57-8A57-5E3FA29BC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zh-TW" altLang="en-US" sz="3200">
                <a:solidFill>
                  <a:schemeClr val="bg1"/>
                </a:solidFill>
              </a:rPr>
              <a:t>資料處理</a:t>
            </a:r>
          </a:p>
        </p:txBody>
      </p:sp>
      <p:pic>
        <p:nvPicPr>
          <p:cNvPr id="4" name="圖片 3" descr="一張含有 文字, 白板, 筆跡, 室內 的圖片&#10;&#10;自動產生的描述">
            <a:extLst>
              <a:ext uri="{FF2B5EF4-FFF2-40B4-BE49-F238E27FC236}">
                <a16:creationId xmlns:a16="http://schemas.microsoft.com/office/drawing/2014/main" id="{2EC49AAE-F41B-868F-CBAE-A702BD3E17C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29408" y="1021217"/>
            <a:ext cx="3922154" cy="5757444"/>
          </a:xfrm>
          <a:prstGeom prst="rect">
            <a:avLst/>
          </a:prstGeom>
        </p:spPr>
      </p:pic>
      <p:pic>
        <p:nvPicPr>
          <p:cNvPr id="8" name="圖片 7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07B78C46-1EC3-754B-8966-ED7C4ABDB3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207" y="1938862"/>
            <a:ext cx="6410325" cy="392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27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E2FADDE-BB85-4480-B362-5454C59A9D45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程式碼</a:t>
            </a:r>
            <a:endParaRPr lang="en-US" altLang="zh-TW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圖片 2" descr="一張含有 文字, 螢幕擷取畫面 的圖片&#10;&#10;自動產生的描述">
            <a:extLst>
              <a:ext uri="{FF2B5EF4-FFF2-40B4-BE49-F238E27FC236}">
                <a16:creationId xmlns:a16="http://schemas.microsoft.com/office/drawing/2014/main" id="{30400E34-16BC-F656-733D-62BE0B84B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20" y="1587089"/>
            <a:ext cx="8961948" cy="495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16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98" y="1252392"/>
            <a:ext cx="5090310" cy="519964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534" y="1252392"/>
            <a:ext cx="6843466" cy="394306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E2FADDE-BB85-4480-B362-5454C59A9D45}"/>
              </a:ext>
            </a:extLst>
          </p:cNvPr>
          <p:cNvSpPr txBox="1"/>
          <p:nvPr/>
        </p:nvSpPr>
        <p:spPr>
          <a:xfrm>
            <a:off x="1" y="322580"/>
            <a:ext cx="12192000" cy="74483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程式碼</a:t>
            </a:r>
            <a:endParaRPr lang="en-US" altLang="zh-TW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83353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E2FADDE-BB85-4480-B362-5454C59A9D45}"/>
              </a:ext>
            </a:extLst>
          </p:cNvPr>
          <p:cNvSpPr txBox="1"/>
          <p:nvPr/>
        </p:nvSpPr>
        <p:spPr>
          <a:xfrm>
            <a:off x="2103121" y="310343"/>
            <a:ext cx="7985759" cy="868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4000" dirty="0">
                <a:latin typeface="+mj-lt"/>
                <a:ea typeface="+mj-ea"/>
                <a:cs typeface="+mj-cs"/>
              </a:rPr>
              <a:t>結果輸出範例</a:t>
            </a:r>
            <a:endParaRPr lang="en-US" altLang="zh-TW" sz="4000" dirty="0">
              <a:latin typeface="+mj-lt"/>
              <a:ea typeface="+mj-ea"/>
              <a:cs typeface="+mj-cs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BCB403A-2524-0744-5E7A-2CEC25C90416}"/>
              </a:ext>
            </a:extLst>
          </p:cNvPr>
          <p:cNvSpPr txBox="1"/>
          <p:nvPr/>
        </p:nvSpPr>
        <p:spPr>
          <a:xfrm>
            <a:off x="2615738" y="1263807"/>
            <a:ext cx="6960524" cy="598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2000" dirty="0">
                <a:solidFill>
                  <a:schemeClr val="bg1"/>
                </a:solidFill>
              </a:rPr>
              <a:t>顯示每段車程</a:t>
            </a:r>
            <a:r>
              <a:rPr lang="en-US" altLang="zh-TW" sz="2000" dirty="0">
                <a:solidFill>
                  <a:schemeClr val="bg1"/>
                </a:solidFill>
              </a:rPr>
              <a:t>(</a:t>
            </a:r>
            <a:r>
              <a:rPr lang="zh-TW" altLang="en-US" sz="2000" dirty="0">
                <a:solidFill>
                  <a:schemeClr val="bg1"/>
                </a:solidFill>
              </a:rPr>
              <a:t>起訖站</a:t>
            </a:r>
            <a:r>
              <a:rPr lang="en-US" altLang="zh-TW" sz="2000" dirty="0">
                <a:solidFill>
                  <a:schemeClr val="bg1"/>
                </a:solidFill>
              </a:rPr>
              <a:t>)</a:t>
            </a:r>
            <a:r>
              <a:rPr lang="zh-TW" altLang="en-US" sz="2000" dirty="0">
                <a:solidFill>
                  <a:schemeClr val="bg1"/>
                </a:solidFill>
              </a:rPr>
              <a:t>，各種票卷、身分、車廂別的售價</a:t>
            </a:r>
          </a:p>
        </p:txBody>
      </p:sp>
      <p:pic>
        <p:nvPicPr>
          <p:cNvPr id="5" name="圖片 4" descr="一張含有 文字, 螢幕擷取畫面, 字型, 設計 的圖片&#10;&#10;自動產生的描述">
            <a:extLst>
              <a:ext uri="{FF2B5EF4-FFF2-40B4-BE49-F238E27FC236}">
                <a16:creationId xmlns:a16="http://schemas.microsoft.com/office/drawing/2014/main" id="{63C4F2E7-EFE2-664F-9D04-742A6F2BC6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269" y="2952483"/>
            <a:ext cx="5098222" cy="2987299"/>
          </a:xfrm>
          <a:prstGeom prst="rect">
            <a:avLst/>
          </a:prstGeom>
        </p:spPr>
      </p:pic>
      <p:pic>
        <p:nvPicPr>
          <p:cNvPr id="8" name="圖片 7" descr="一張含有 文字, 螢幕擷取畫面, 字型, 設計 的圖片&#10;&#10;自動產生的描述">
            <a:extLst>
              <a:ext uri="{FF2B5EF4-FFF2-40B4-BE49-F238E27FC236}">
                <a16:creationId xmlns:a16="http://schemas.microsoft.com/office/drawing/2014/main" id="{69E88B0A-E551-A0B4-CAD2-0E347D3A60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69" y="2880088"/>
            <a:ext cx="5075360" cy="31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61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0E9D5F89-33EB-CE39-1351-933D5FE8A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>
            <a:normAutofit/>
          </a:bodyPr>
          <a:lstStyle/>
          <a:p>
            <a:pPr algn="ctr"/>
            <a:r>
              <a:rPr lang="zh-TW" alt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取得剩餘座位資料</a:t>
            </a:r>
          </a:p>
        </p:txBody>
      </p:sp>
    </p:spTree>
    <p:extLst>
      <p:ext uri="{BB962C8B-B14F-4D97-AF65-F5344CB8AC3E}">
        <p14:creationId xmlns:p14="http://schemas.microsoft.com/office/powerpoint/2010/main" val="404048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B537CC4-1864-1A02-FF68-F59398D6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sz="4000" dirty="0"/>
              <a:t>資料概覽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4DBCEA1-4327-6D17-BDD0-777AB7CA0EB7}"/>
              </a:ext>
            </a:extLst>
          </p:cNvPr>
          <p:cNvSpPr txBox="1"/>
          <p:nvPr/>
        </p:nvSpPr>
        <p:spPr>
          <a:xfrm>
            <a:off x="2615738" y="1263807"/>
            <a:ext cx="6960524" cy="598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2000" dirty="0">
                <a:solidFill>
                  <a:schemeClr val="bg1"/>
                </a:solidFill>
              </a:rPr>
              <a:t>資料格式、型態及描述</a:t>
            </a:r>
          </a:p>
        </p:txBody>
      </p:sp>
      <p:pic>
        <p:nvPicPr>
          <p:cNvPr id="7" name="圖片 6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9F371A1C-F4AA-984C-2190-B9FF4BB13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6062"/>
            <a:ext cx="6786292" cy="3803754"/>
          </a:xfrm>
          <a:prstGeom prst="rect">
            <a:avLst/>
          </a:prstGeom>
        </p:spPr>
      </p:pic>
      <p:pic>
        <p:nvPicPr>
          <p:cNvPr id="4" name="圖片 3" descr="一張含有 文字, 螢幕擷取畫面, 軟體, 字型 的圖片&#10;&#10;自動產生的描述">
            <a:extLst>
              <a:ext uri="{FF2B5EF4-FFF2-40B4-BE49-F238E27FC236}">
                <a16:creationId xmlns:a16="http://schemas.microsoft.com/office/drawing/2014/main" id="{D1C91BA6-8623-E7AD-80CE-B980F3225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52" y="2396062"/>
            <a:ext cx="6973548" cy="38037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筆跡 11">
                <a:extLst>
                  <a:ext uri="{FF2B5EF4-FFF2-40B4-BE49-F238E27FC236}">
                    <a16:creationId xmlns:a16="http://schemas.microsoft.com/office/drawing/2014/main" id="{E66156C1-6860-361F-F831-5193DF0B98BC}"/>
                  </a:ext>
                </a:extLst>
              </p14:cNvPr>
              <p14:cNvContentPartPr/>
              <p14:nvPr/>
            </p14:nvContentPartPr>
            <p14:xfrm>
              <a:off x="5293157" y="2441757"/>
              <a:ext cx="360" cy="3737880"/>
            </p14:xfrm>
          </p:contentPart>
        </mc:Choice>
        <mc:Fallback xmlns="">
          <p:pic>
            <p:nvPicPr>
              <p:cNvPr id="12" name="筆跡 11">
                <a:extLst>
                  <a:ext uri="{FF2B5EF4-FFF2-40B4-BE49-F238E27FC236}">
                    <a16:creationId xmlns:a16="http://schemas.microsoft.com/office/drawing/2014/main" id="{E66156C1-6860-361F-F831-5193DF0B98B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87037" y="2435637"/>
                <a:ext cx="12600" cy="375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8014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B537CC4-1864-1A02-FF68-F59398D6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sz="4000" dirty="0"/>
              <a:t>資料概覽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4DBCEA1-4327-6D17-BDD0-777AB7CA0EB7}"/>
              </a:ext>
            </a:extLst>
          </p:cNvPr>
          <p:cNvSpPr txBox="1"/>
          <p:nvPr/>
        </p:nvSpPr>
        <p:spPr>
          <a:xfrm>
            <a:off x="2615738" y="1263807"/>
            <a:ext cx="6960524" cy="598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2000" dirty="0">
                <a:solidFill>
                  <a:schemeClr val="bg1"/>
                </a:solidFill>
              </a:rPr>
              <a:t>實際資料</a:t>
            </a:r>
          </a:p>
        </p:txBody>
      </p:sp>
      <p:pic>
        <p:nvPicPr>
          <p:cNvPr id="5" name="圖片 4" descr="一張含有 文字, 螢幕擷取畫面, 字型, 設計 的圖片&#10;&#10;自動產生的描述">
            <a:extLst>
              <a:ext uri="{FF2B5EF4-FFF2-40B4-BE49-F238E27FC236}">
                <a16:creationId xmlns:a16="http://schemas.microsoft.com/office/drawing/2014/main" id="{76E177A2-3C31-49AB-D322-528AC5646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291" y="2139484"/>
            <a:ext cx="3594689" cy="4096512"/>
          </a:xfrm>
          <a:prstGeom prst="rect">
            <a:avLst/>
          </a:prstGeom>
        </p:spPr>
      </p:pic>
      <p:pic>
        <p:nvPicPr>
          <p:cNvPr id="9" name="圖片 8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5ADF9F25-0B3C-7D1F-15CD-B53FA612D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04476"/>
            <a:ext cx="5596128" cy="256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969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6906711-0AFB-47DD-A4B6-4E94B38B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A91F649-894C-41F6-A21D-3D1AC558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6C69559-5D46-6A49-93FF-578E4C302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390525"/>
            <a:ext cx="10909640" cy="15103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專題主題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75173D-0BEB-EB00-461E-31E761991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5601" y="1900826"/>
            <a:ext cx="6396204" cy="6625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zh-TW" altLang="en-US" sz="2000" b="0" i="0" kern="12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高鐵如何規劃分配位子、班次、位子的等次來達到總旅程時間最小化、簡化旅程換位次數</a:t>
            </a:r>
            <a:endParaRPr lang="en-US" altLang="zh-TW" sz="20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56037404-66BD-46B5-9323-1B5313196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17532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圖片 8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FA501B0B-727E-ECC7-CFE7-20B069D25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114" y="3067050"/>
            <a:ext cx="7364724" cy="30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766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E2FADDE-BB85-4480-B362-5454C59A9D45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程式碼</a:t>
            </a:r>
            <a:endParaRPr lang="en-US" altLang="zh-TW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圖片 6" descr="一張含有 文字, 螢幕擷取畫面 的圖片&#10;&#10;自動產生的描述">
            <a:extLst>
              <a:ext uri="{FF2B5EF4-FFF2-40B4-BE49-F238E27FC236}">
                <a16:creationId xmlns:a16="http://schemas.microsoft.com/office/drawing/2014/main" id="{59F4E850-8FD0-0CB9-AE9C-DDE891BA2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919" y="1597657"/>
            <a:ext cx="5656162" cy="502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53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723" y="89384"/>
            <a:ext cx="7144916" cy="289864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723" y="3125326"/>
            <a:ext cx="7129160" cy="365785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0E2FADDE-BB85-4480-B362-5454C59A9D45}"/>
              </a:ext>
            </a:extLst>
          </p:cNvPr>
          <p:cNvSpPr txBox="1"/>
          <p:nvPr/>
        </p:nvSpPr>
        <p:spPr>
          <a:xfrm>
            <a:off x="190774" y="0"/>
            <a:ext cx="1239015" cy="6858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程</a:t>
            </a:r>
            <a:endParaRPr lang="en-US" altLang="zh-TW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式</a:t>
            </a:r>
            <a:endParaRPr lang="en-US" altLang="zh-TW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碼</a:t>
            </a:r>
            <a:endParaRPr lang="en-US" altLang="zh-TW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629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E2FADDE-BB85-4480-B362-5454C59A9D45}"/>
              </a:ext>
            </a:extLst>
          </p:cNvPr>
          <p:cNvSpPr txBox="1"/>
          <p:nvPr/>
        </p:nvSpPr>
        <p:spPr>
          <a:xfrm>
            <a:off x="2103121" y="310343"/>
            <a:ext cx="7985759" cy="868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4000" dirty="0">
                <a:latin typeface="+mj-lt"/>
                <a:ea typeface="+mj-ea"/>
                <a:cs typeface="+mj-cs"/>
              </a:rPr>
              <a:t>結果輸出範例</a:t>
            </a:r>
            <a:endParaRPr lang="en-US" altLang="zh-TW" sz="4000" dirty="0">
              <a:latin typeface="+mj-lt"/>
              <a:ea typeface="+mj-ea"/>
              <a:cs typeface="+mj-cs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BCB403A-2524-0744-5E7A-2CEC25C90416}"/>
              </a:ext>
            </a:extLst>
          </p:cNvPr>
          <p:cNvSpPr txBox="1"/>
          <p:nvPr/>
        </p:nvSpPr>
        <p:spPr>
          <a:xfrm>
            <a:off x="2615738" y="1263807"/>
            <a:ext cx="6960524" cy="598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2000" dirty="0">
                <a:solidFill>
                  <a:schemeClr val="bg1"/>
                </a:solidFill>
              </a:rPr>
              <a:t>顯示目標車站相關，可抵達的班次、剩餘座位狀態</a:t>
            </a:r>
          </a:p>
        </p:txBody>
      </p:sp>
      <p:pic>
        <p:nvPicPr>
          <p:cNvPr id="3" name="圖片 2" descr="一張含有 文字, 螢幕擷取畫面, 設計 的圖片&#10;&#10;自動產生的描述">
            <a:extLst>
              <a:ext uri="{FF2B5EF4-FFF2-40B4-BE49-F238E27FC236}">
                <a16:creationId xmlns:a16="http://schemas.microsoft.com/office/drawing/2014/main" id="{6E0456FA-10FC-47E7-D906-A688165D2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155" y="2084701"/>
            <a:ext cx="3292230" cy="4568148"/>
          </a:xfrm>
          <a:prstGeom prst="rect">
            <a:avLst/>
          </a:prstGeom>
        </p:spPr>
      </p:pic>
      <p:pic>
        <p:nvPicPr>
          <p:cNvPr id="7" name="圖片 6" descr="一張含有 文字, 螢幕擷取畫面 的圖片&#10;&#10;自動產生的描述">
            <a:extLst>
              <a:ext uri="{FF2B5EF4-FFF2-40B4-BE49-F238E27FC236}">
                <a16:creationId xmlns:a16="http://schemas.microsoft.com/office/drawing/2014/main" id="{0CCEA626-9F6B-DA90-9881-F6D84A4975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615" y="2102357"/>
            <a:ext cx="3346552" cy="455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49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963" y="228340"/>
            <a:ext cx="8813712" cy="380333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831" y="4221480"/>
            <a:ext cx="437197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02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50EC0281-98C4-4908-9FA8-D337CFE45784}"/>
              </a:ext>
            </a:extLst>
          </p:cNvPr>
          <p:cNvSpPr txBox="1"/>
          <p:nvPr/>
        </p:nvSpPr>
        <p:spPr>
          <a:xfrm>
            <a:off x="4688540" y="2572871"/>
            <a:ext cx="5450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/>
              <a:t>換位流程圖</a:t>
            </a:r>
          </a:p>
        </p:txBody>
      </p:sp>
    </p:spTree>
    <p:extLst>
      <p:ext uri="{BB962C8B-B14F-4D97-AF65-F5344CB8AC3E}">
        <p14:creationId xmlns:p14="http://schemas.microsoft.com/office/powerpoint/2010/main" val="3762970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BAD42C-5C12-47E1-82B6-F1580C709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263" y="0"/>
            <a:ext cx="9005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841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980A840-7A32-4714-BCE7-BD81FF869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38" y="0"/>
            <a:ext cx="9559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9868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6B012874-DAB6-48E4-9932-1584037A7326}"/>
              </a:ext>
            </a:extLst>
          </p:cNvPr>
          <p:cNvSpPr txBox="1"/>
          <p:nvPr/>
        </p:nvSpPr>
        <p:spPr>
          <a:xfrm>
            <a:off x="3675527" y="254675"/>
            <a:ext cx="5683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最少次數換位 想法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E84D7C8-88DF-46CA-8DD4-C30EE4BCFD0B}"/>
              </a:ext>
            </a:extLst>
          </p:cNvPr>
          <p:cNvSpPr txBox="1"/>
          <p:nvPr/>
        </p:nvSpPr>
        <p:spPr>
          <a:xfrm>
            <a:off x="510986" y="1317811"/>
            <a:ext cx="921571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判斷商務座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or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標準座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&amp;&amp;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起始站和終點站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判斷若沒位子要從標準座換商務座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or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商務座換標準座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stopsequence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算出起始站到終點站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4.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第一次座就座到他最遠的位置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(ex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台中到新竹有位子 那台中到苗栗不可能沒位子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5.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透過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的判斷知道要換哪一個位子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6.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再一次次座到最遠的地方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7.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迴圈終止條件為到達要抵達的站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F91FB1C-CB55-4B0E-8451-669AF0413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857" y="2147899"/>
            <a:ext cx="4517861" cy="142094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ACBBCC6-7400-41EE-9A31-7E59C227A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5011" y="1207343"/>
            <a:ext cx="2152950" cy="88594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1A4DD3D-288B-460A-BA01-69F6BF1E7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55" y="2534767"/>
            <a:ext cx="6677957" cy="26673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8C8092B-8554-40CD-A7AD-3B9CA1CAD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8844" y="2911972"/>
            <a:ext cx="1209844" cy="24768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71FD37B-2D29-43F7-A5F5-35862FED94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810" y="1726299"/>
            <a:ext cx="5358594" cy="454334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2F2CA9B-5609-4FEE-82AC-8704FF0465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7339" y="3657494"/>
            <a:ext cx="5229955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67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6B012874-DAB6-48E4-9932-1584037A7326}"/>
              </a:ext>
            </a:extLst>
          </p:cNvPr>
          <p:cNvSpPr txBox="1"/>
          <p:nvPr/>
        </p:nvSpPr>
        <p:spPr>
          <a:xfrm>
            <a:off x="3675527" y="254675"/>
            <a:ext cx="5683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最少次數換位 想法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E84D7C8-88DF-46CA-8DD4-C30EE4BCFD0B}"/>
              </a:ext>
            </a:extLst>
          </p:cNvPr>
          <p:cNvSpPr txBox="1"/>
          <p:nvPr/>
        </p:nvSpPr>
        <p:spPr>
          <a:xfrm>
            <a:off x="143434" y="1397674"/>
            <a:ext cx="921571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判斷商務座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or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標準座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&amp;&amp;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起始站和終點站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判斷若沒位子要從標準座換商務座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or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商務座換標準座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stopsequence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算出起始站到終點站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4.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第一次座就座到他最遠的位置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(ex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台中到新竹有位子 那台中到苗栗不可能沒位子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5.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透過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的判斷知道要換哪一個位子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6.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再一次次座到最遠的地方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7.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迴圈終止條件為到達要抵達的站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9099128-31B4-4EC1-917A-FF7AFBD47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59" y="4941703"/>
            <a:ext cx="6887536" cy="1295581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E9BDBCB7-1395-4A52-B25C-41CD2613A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138" y="2488944"/>
            <a:ext cx="4677428" cy="382005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27B8072-3B23-4ECF-90D2-EC79778DF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6249" y="462933"/>
            <a:ext cx="2486372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13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6B012874-DAB6-48E4-9932-1584037A7326}"/>
              </a:ext>
            </a:extLst>
          </p:cNvPr>
          <p:cNvSpPr txBox="1"/>
          <p:nvPr/>
        </p:nvSpPr>
        <p:spPr>
          <a:xfrm>
            <a:off x="1315715" y="131691"/>
            <a:ext cx="91302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最少次數換位 成果 以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1514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車次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台中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南港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為例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6172C07-B268-46E5-B537-994F46275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408" y="1654310"/>
            <a:ext cx="2838846" cy="103837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34FFEB3-09D9-47DE-A48E-B7716938E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369" y="3630524"/>
            <a:ext cx="2857899" cy="127652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CC3C16F-0D06-4254-A5C1-4C0B4FD22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766" y="1711906"/>
            <a:ext cx="2800741" cy="113363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56677EB-4FEC-40B6-A6E8-9FF65D2AE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0548" y="3692699"/>
            <a:ext cx="2727148" cy="121435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9AB3D8F6-0A1A-4CAF-B04A-037D280E04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5740" y="5308288"/>
            <a:ext cx="2610214" cy="1286054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595A79C0-286A-40B5-8D7C-E6D3AEBE5A64}"/>
              </a:ext>
            </a:extLst>
          </p:cNvPr>
          <p:cNvSpPr txBox="1"/>
          <p:nvPr/>
        </p:nvSpPr>
        <p:spPr>
          <a:xfrm>
            <a:off x="1176408" y="970768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一開始坐標準座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不選擇換位只可坐到新竹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2B98363-7E2B-420C-A587-4B45F515EE0B}"/>
              </a:ext>
            </a:extLst>
          </p:cNvPr>
          <p:cNvSpPr txBox="1"/>
          <p:nvPr/>
        </p:nvSpPr>
        <p:spPr>
          <a:xfrm>
            <a:off x="1060553" y="2894845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一開始坐標準座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沒位子換位至商務座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0B2717A-7785-4140-AD1E-A1A49332D54F}"/>
              </a:ext>
            </a:extLst>
          </p:cNvPr>
          <p:cNvSpPr txBox="1"/>
          <p:nvPr/>
        </p:nvSpPr>
        <p:spPr>
          <a:xfrm>
            <a:off x="7648766" y="2894844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一開始坐商務座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不選擇換位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D250BD4-C0A7-4914-B0B0-C0717CDCB620}"/>
              </a:ext>
            </a:extLst>
          </p:cNvPr>
          <p:cNvSpPr txBox="1"/>
          <p:nvPr/>
        </p:nvSpPr>
        <p:spPr>
          <a:xfrm>
            <a:off x="7648766" y="873868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一開始坐標準座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沒位子換位至商務座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3FBC8DD-8238-4F1C-8D47-D1B5A4D2552B}"/>
              </a:ext>
            </a:extLst>
          </p:cNvPr>
          <p:cNvSpPr txBox="1"/>
          <p:nvPr/>
        </p:nvSpPr>
        <p:spPr>
          <a:xfrm>
            <a:off x="4747829" y="4194728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    不從起點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一開始坐標準座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沒位子換位至商務座</a:t>
            </a:r>
          </a:p>
        </p:txBody>
      </p:sp>
    </p:spTree>
    <p:extLst>
      <p:ext uri="{BB962C8B-B14F-4D97-AF65-F5344CB8AC3E}">
        <p14:creationId xmlns:p14="http://schemas.microsoft.com/office/powerpoint/2010/main" val="3389549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A7B053F-4AA6-E03B-5A97-0CAD9B098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zh-TW" altLang="en-US" sz="5400">
                <a:solidFill>
                  <a:srgbClr val="FFFFFF"/>
                </a:solidFill>
              </a:rPr>
              <a:t>專題所需資料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7F9504-2B0B-CB29-D7FD-DB4DB7FFF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6789"/>
            <a:ext cx="10515600" cy="380504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1700" dirty="0"/>
              <a:t>車次資訊 </a:t>
            </a:r>
            <a:r>
              <a:rPr lang="en-US" altLang="zh-TW" sz="1700" dirty="0"/>
              <a:t>:</a:t>
            </a:r>
            <a:r>
              <a:rPr lang="zh-TW" altLang="en-US" sz="1700" dirty="0"/>
              <a:t> 停靠站、出發及抵達時間、行駛日</a:t>
            </a:r>
            <a:r>
              <a:rPr lang="en-US" altLang="zh-TW" sz="1700" dirty="0"/>
              <a:t>(</a:t>
            </a:r>
            <a:r>
              <a:rPr lang="zh-TW" altLang="en-US" sz="1700" dirty="0"/>
              <a:t>星期幾</a:t>
            </a:r>
            <a:r>
              <a:rPr lang="en-US" altLang="zh-TW" sz="1700" dirty="0"/>
              <a:t>)</a:t>
            </a:r>
            <a:r>
              <a:rPr lang="zh-TW" altLang="en-US" sz="1700" dirty="0"/>
              <a:t>。</a:t>
            </a:r>
            <a:endParaRPr lang="en-US" altLang="zh-TW" sz="1700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sz="1700" dirty="0"/>
              <a:t>起訖站的各個票卷、身分別、車廂別票價。</a:t>
            </a:r>
            <a:endParaRPr lang="en-US" altLang="zh-TW" sz="1700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sz="1700" dirty="0"/>
              <a:t>目標車次標準席、商務席剩餘座位。</a:t>
            </a:r>
            <a:endParaRPr lang="en-US" altLang="zh-TW" sz="1700" dirty="0"/>
          </a:p>
          <a:p>
            <a:pPr marL="0" indent="0">
              <a:buNone/>
            </a:pPr>
            <a:r>
              <a:rPr lang="zh-TW" altLang="en-US" sz="1700" b="1" dirty="0"/>
              <a:t>相關資料來源</a:t>
            </a:r>
            <a:r>
              <a:rPr lang="en-US" altLang="zh-TW" sz="1700" b="1" dirty="0"/>
              <a:t>: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取得所有車次的定期時刻表資料  </a:t>
            </a:r>
            <a:endParaRPr lang="en-US" altLang="zh-TW" sz="17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zh-TW" sz="1700" dirty="0"/>
              <a:t>URL </a:t>
            </a:r>
            <a:r>
              <a:rPr lang="zh-TW" altLang="en-US" sz="1700" dirty="0"/>
              <a:t> </a:t>
            </a:r>
            <a:r>
              <a:rPr lang="en-US" altLang="zh-TW" sz="1700" dirty="0"/>
              <a:t>:</a:t>
            </a:r>
            <a:r>
              <a:rPr lang="zh-TW" altLang="en-US" sz="1700" dirty="0"/>
              <a:t> </a:t>
            </a:r>
            <a:r>
              <a:rPr lang="en-US" altLang="zh-TW" sz="1700" b="0" dirty="0">
                <a:effectLst/>
                <a:hlinkClick r:id="rId2"/>
              </a:rPr>
              <a:t>https://tdx.transportdata.tw/api/basic/v2/Rail/THSR/GeneralTimetable?%24format=JSON</a:t>
            </a:r>
            <a:endParaRPr lang="en-US" altLang="zh-TW" sz="1700" b="0" dirty="0">
              <a:effectLst/>
            </a:endParaRPr>
          </a:p>
          <a:p>
            <a:pPr marL="0" indent="0">
              <a:buNone/>
            </a:pPr>
            <a:r>
              <a:rPr lang="zh-TW" altLang="en-US" sz="1700" dirty="0">
                <a:ea typeface="標楷體" panose="03000509000000000000" pitchFamily="65" charset="-120"/>
              </a:rPr>
              <a:t>取得票價資料</a:t>
            </a:r>
            <a:endParaRPr lang="en-US" altLang="zh-TW" sz="1700" dirty="0"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1700" dirty="0">
                <a:ea typeface="標楷體" panose="03000509000000000000" pitchFamily="65" charset="-120"/>
                <a:cs typeface="Times New Roman" panose="02020603050405020304" pitchFamily="18" charset="0"/>
              </a:rPr>
              <a:t>URL</a:t>
            </a:r>
            <a:r>
              <a:rPr lang="zh-TW" altLang="en-US" sz="1700" dirty="0"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700" dirty="0"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1700" dirty="0"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700" b="0" i="0" dirty="0">
                <a:effectLst/>
                <a:hlinkClick r:id="rId3" tooltip="https://tdx.transportdata.tw/api/basic/v2/Rail/THSR/ODFare?&amp;%24format=JSON"/>
              </a:rPr>
              <a:t>https://tdx.transportdata.tw/api/basic/v2/Rail/THSR/ODFare?&amp;%24format=JSON</a:t>
            </a:r>
            <a:r>
              <a:rPr lang="en-US" altLang="zh-TW" sz="1700" b="0" i="0" dirty="0">
                <a:effectLst/>
              </a:rPr>
              <a:t> </a:t>
            </a:r>
          </a:p>
          <a:p>
            <a:pPr marL="0" indent="0">
              <a:buNone/>
            </a:pPr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取得剩餘座位資料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altLang="zh-TW" sz="1700" dirty="0"/>
              <a:t>URL</a:t>
            </a:r>
            <a:r>
              <a:rPr lang="zh-TW" altLang="en-US" sz="1700" dirty="0">
                <a:solidFill>
                  <a:srgbClr val="CCCCCC"/>
                </a:solidFill>
              </a:rPr>
              <a:t> </a:t>
            </a:r>
            <a:r>
              <a:rPr lang="en-US" altLang="zh-TW" sz="1700" dirty="0"/>
              <a:t>:</a:t>
            </a:r>
            <a:r>
              <a:rPr lang="zh-TW" altLang="en-US" sz="1700" dirty="0"/>
              <a:t> </a:t>
            </a:r>
            <a:r>
              <a:rPr lang="en-US" altLang="zh-TW" sz="1700" b="0" dirty="0">
                <a:effectLst/>
                <a:hlinkClick r:id="rId4"/>
              </a:rPr>
              <a:t>https://tdx.transportdata.tw/api/basic/v2/Rail/THSR/AvailableSeatStatusList?%24top=10&amp;%24format=JSON</a:t>
            </a:r>
            <a:endParaRPr lang="en-US" altLang="zh-TW" sz="1700" b="0" dirty="0">
              <a:effectLst/>
            </a:endParaRPr>
          </a:p>
          <a:p>
            <a:pPr marL="0" indent="0">
              <a:spcAft>
                <a:spcPts val="600"/>
              </a:spcAft>
              <a:buNone/>
            </a:pPr>
            <a:endParaRPr lang="en-US" altLang="zh-TW" sz="1700" b="0" dirty="0">
              <a:effectLst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sz="1700" dirty="0"/>
          </a:p>
          <a:p>
            <a:pPr marL="0" indent="0">
              <a:buNone/>
            </a:pPr>
            <a:endParaRPr lang="zh-TW" altLang="en-US" sz="1700" dirty="0"/>
          </a:p>
        </p:txBody>
      </p:sp>
    </p:spTree>
    <p:extLst>
      <p:ext uri="{BB962C8B-B14F-4D97-AF65-F5344CB8AC3E}">
        <p14:creationId xmlns:p14="http://schemas.microsoft.com/office/powerpoint/2010/main" val="2017826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50EC0281-98C4-4908-9FA8-D337CFE45784}"/>
              </a:ext>
            </a:extLst>
          </p:cNvPr>
          <p:cNvSpPr txBox="1"/>
          <p:nvPr/>
        </p:nvSpPr>
        <p:spPr>
          <a:xfrm>
            <a:off x="4688540" y="2572871"/>
            <a:ext cx="5450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/>
              <a:t>換班次流程圖</a:t>
            </a:r>
          </a:p>
        </p:txBody>
      </p:sp>
    </p:spTree>
    <p:extLst>
      <p:ext uri="{BB962C8B-B14F-4D97-AF65-F5344CB8AC3E}">
        <p14:creationId xmlns:p14="http://schemas.microsoft.com/office/powerpoint/2010/main" val="2917210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1462854-5DCC-4E8E-A51E-7DD0E7CB9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408" y="0"/>
            <a:ext cx="73791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29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20789E2-B0D8-426E-9F6A-4BDACA803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110" y="0"/>
            <a:ext cx="72257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98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25DE90E-1C98-4010-8E75-64D7C17D4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097" y="1684265"/>
            <a:ext cx="7193561" cy="3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8FD20B68-C3D6-4F04-B781-2982D3C53285}"/>
              </a:ext>
            </a:extLst>
          </p:cNvPr>
          <p:cNvSpPr txBox="1"/>
          <p:nvPr/>
        </p:nvSpPr>
        <p:spPr>
          <a:xfrm>
            <a:off x="1933832" y="296562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換班次目前進度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973930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50EC0281-98C4-4908-9FA8-D337CFE45784}"/>
              </a:ext>
            </a:extLst>
          </p:cNvPr>
          <p:cNvSpPr txBox="1"/>
          <p:nvPr/>
        </p:nvSpPr>
        <p:spPr>
          <a:xfrm>
            <a:off x="3693457" y="2617695"/>
            <a:ext cx="5450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/>
              <a:t>買票優惠判斷流程圖</a:t>
            </a:r>
          </a:p>
        </p:txBody>
      </p:sp>
    </p:spTree>
    <p:extLst>
      <p:ext uri="{BB962C8B-B14F-4D97-AF65-F5344CB8AC3E}">
        <p14:creationId xmlns:p14="http://schemas.microsoft.com/office/powerpoint/2010/main" val="13576872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187217A-D6E1-4BF1-A5E8-BC502FE61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163" y="0"/>
            <a:ext cx="2733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6807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D9A6EBD-57A6-4A9C-8EBA-7F79DC0AA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56" y="1101544"/>
            <a:ext cx="8139953" cy="365889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4D33E65-6B56-4E65-9302-9CA7BAC39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027" y="3429000"/>
            <a:ext cx="7736541" cy="184402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C10A7E1-9DEF-4981-8CF8-E40826DE1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913" y="5756456"/>
            <a:ext cx="10736173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17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1021A1B-B02C-4924-83DC-D12397AC28ED}"/>
              </a:ext>
            </a:extLst>
          </p:cNvPr>
          <p:cNvSpPr txBox="1"/>
          <p:nvPr/>
        </p:nvSpPr>
        <p:spPr>
          <a:xfrm>
            <a:off x="4401671" y="466164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買票優惠成果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DF4BFA0-D349-4327-A595-C2A001CCF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396" y="1447445"/>
            <a:ext cx="4553585" cy="107647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10ED9D2-B1A4-4816-A00A-8E599A275BE5}"/>
              </a:ext>
            </a:extLst>
          </p:cNvPr>
          <p:cNvSpPr txBox="1"/>
          <p:nvPr/>
        </p:nvSpPr>
        <p:spPr>
          <a:xfrm>
            <a:off x="554205" y="1631739"/>
            <a:ext cx="53247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透過輸入的資訊慢慢把每種票種對應的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ID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寫入陣列 最後透過比較算出最省錢的方法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96EC713-5A41-4A1B-8CAF-221EE1D2F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053" y="2730264"/>
            <a:ext cx="4982270" cy="25721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9181C9F-2158-459A-AA1D-AD50F5534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64" y="3259979"/>
            <a:ext cx="4991797" cy="132416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E19DC4B-A6CC-44BF-8B6D-11C45CED1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1020" y="5087966"/>
            <a:ext cx="5020376" cy="136226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69C073F-2AA1-4827-9942-4E887AD41B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6714" y="3938401"/>
            <a:ext cx="4372585" cy="13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86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E0B345B-63DD-4575-A9F0-1C72C2766974}"/>
              </a:ext>
            </a:extLst>
          </p:cNvPr>
          <p:cNvSpPr txBox="1"/>
          <p:nvPr/>
        </p:nvSpPr>
        <p:spPr>
          <a:xfrm>
            <a:off x="2550459" y="3075057"/>
            <a:ext cx="70910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整合</a:t>
            </a:r>
          </a:p>
        </p:txBody>
      </p:sp>
    </p:spTree>
    <p:extLst>
      <p:ext uri="{BB962C8B-B14F-4D97-AF65-F5344CB8AC3E}">
        <p14:creationId xmlns:p14="http://schemas.microsoft.com/office/powerpoint/2010/main" val="74059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8ACF994E-F9BF-4B5B-9816-98A85D561F3D}"/>
              </a:ext>
            </a:extLst>
          </p:cNvPr>
          <p:cNvSpPr txBox="1"/>
          <p:nvPr/>
        </p:nvSpPr>
        <p:spPr>
          <a:xfrm>
            <a:off x="1021977" y="1210398"/>
            <a:ext cx="8390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輸入要從哪裡做到哪裡後不管有沒有轉乘算出他的票價資訊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輸入時間後列出下面可以搭乘的當天列車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比照台鐵的火車時刻表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4367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0E9D5F89-33EB-CE39-1351-933D5FE8A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>
            <a:normAutofit/>
          </a:bodyPr>
          <a:lstStyle/>
          <a:p>
            <a:pPr algn="ctr"/>
            <a:r>
              <a:rPr lang="zh-TW" alt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取得各車次資料</a:t>
            </a:r>
          </a:p>
        </p:txBody>
      </p:sp>
    </p:spTree>
    <p:extLst>
      <p:ext uri="{BB962C8B-B14F-4D97-AF65-F5344CB8AC3E}">
        <p14:creationId xmlns:p14="http://schemas.microsoft.com/office/powerpoint/2010/main" val="511154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03D7455B-0242-434A-B6D7-566374BDC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930"/>
            <a:ext cx="12192000" cy="639778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0662ACB-AADD-41CE-BEE1-41853B8A2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466" y="898177"/>
            <a:ext cx="3905795" cy="185763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A4CA317-7828-4C35-9A5E-A94AD4149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146" y="1036308"/>
            <a:ext cx="4182059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7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69390E0-FF58-4960-A96B-29CB5AF99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411"/>
            <a:ext cx="12192000" cy="622317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0F3AE0C-422D-4B01-8B0A-00DD005AA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132" y="566614"/>
            <a:ext cx="3724795" cy="176237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63D74CD-8B8B-43AD-9C92-A8FE0E03E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2447" y="685692"/>
            <a:ext cx="3858163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6AF1A83-9C83-4345-B443-81423D707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38" y="134470"/>
            <a:ext cx="7835561" cy="308907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8A09277-E0F9-4A72-91BD-C4F5F24FF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38" y="3294869"/>
            <a:ext cx="7485938" cy="347448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F389B6F-ADFF-485F-9C88-582E0B241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976" y="4789574"/>
            <a:ext cx="3762900" cy="143847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3601F4E-FE23-4A22-901C-6F4E3CECF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7692" y="1139254"/>
            <a:ext cx="3772426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465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B537CC4-1864-1A02-FF68-F59398D6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sz="4000" dirty="0"/>
              <a:t>資料概覽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pic>
        <p:nvPicPr>
          <p:cNvPr id="4" name="圖片 3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B9469E81-F0DF-D8CD-8FD4-136ACA399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806" y="2139484"/>
            <a:ext cx="3041660" cy="4096512"/>
          </a:xfrm>
          <a:prstGeom prst="rect">
            <a:avLst/>
          </a:prstGeom>
        </p:spPr>
      </p:pic>
      <p:pic>
        <p:nvPicPr>
          <p:cNvPr id="6" name="圖片 5" descr="一張含有 文字, 螢幕擷取畫面, 字型, 設計 的圖片&#10;&#10;自動產生的描述">
            <a:extLst>
              <a:ext uri="{FF2B5EF4-FFF2-40B4-BE49-F238E27FC236}">
                <a16:creationId xmlns:a16="http://schemas.microsoft.com/office/drawing/2014/main" id="{2EBBD8E8-A19D-F408-6695-2BDF6F675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606" y="2139484"/>
            <a:ext cx="3205520" cy="409651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74DBCEA1-4327-6D17-BDD0-777AB7CA0EB7}"/>
              </a:ext>
            </a:extLst>
          </p:cNvPr>
          <p:cNvSpPr txBox="1"/>
          <p:nvPr/>
        </p:nvSpPr>
        <p:spPr>
          <a:xfrm>
            <a:off x="2615738" y="1266793"/>
            <a:ext cx="6960524" cy="598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2000" dirty="0">
                <a:solidFill>
                  <a:schemeClr val="bg1"/>
                </a:solidFill>
              </a:rPr>
              <a:t>資料格式、型態及描述</a:t>
            </a:r>
          </a:p>
        </p:txBody>
      </p:sp>
    </p:spTree>
    <p:extLst>
      <p:ext uri="{BB962C8B-B14F-4D97-AF65-F5344CB8AC3E}">
        <p14:creationId xmlns:p14="http://schemas.microsoft.com/office/powerpoint/2010/main" val="3971026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B537CC4-1864-1A02-FF68-F59398D6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sz="4000" dirty="0"/>
              <a:t>資料概覽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8419BBF-5B94-F92C-84F1-93FA181A6200}"/>
              </a:ext>
            </a:extLst>
          </p:cNvPr>
          <p:cNvSpPr txBox="1"/>
          <p:nvPr/>
        </p:nvSpPr>
        <p:spPr>
          <a:xfrm>
            <a:off x="2615738" y="1263807"/>
            <a:ext cx="6960524" cy="598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2000" dirty="0">
                <a:solidFill>
                  <a:schemeClr val="bg1"/>
                </a:solidFill>
              </a:rPr>
              <a:t>實際資料</a:t>
            </a:r>
            <a:r>
              <a:rPr lang="en-US" altLang="zh-TW" sz="2000" dirty="0">
                <a:solidFill>
                  <a:schemeClr val="bg1"/>
                </a:solidFill>
              </a:rPr>
              <a:t>(</a:t>
            </a:r>
            <a:r>
              <a:rPr lang="en-US" altLang="zh-TW" sz="2000">
                <a:solidFill>
                  <a:schemeClr val="bg1"/>
                </a:solidFill>
              </a:rPr>
              <a:t>json</a:t>
            </a:r>
            <a:r>
              <a:rPr lang="zh-TW" altLang="en-US" sz="2000" dirty="0">
                <a:solidFill>
                  <a:schemeClr val="bg1"/>
                </a:solidFill>
              </a:rPr>
              <a:t>檔</a:t>
            </a:r>
            <a:r>
              <a:rPr lang="en-US" altLang="zh-TW" sz="2000" dirty="0">
                <a:solidFill>
                  <a:schemeClr val="bg1"/>
                </a:solidFill>
              </a:rPr>
              <a:t>)</a:t>
            </a:r>
            <a:endParaRPr lang="en-US" altLang="zh-TW" sz="2000">
              <a:solidFill>
                <a:schemeClr val="bg1"/>
              </a:solidFill>
            </a:endParaRPr>
          </a:p>
        </p:txBody>
      </p:sp>
      <p:pic>
        <p:nvPicPr>
          <p:cNvPr id="15" name="圖片 14" descr="一張含有 文字, 螢幕擷取畫面, 字型, 功能表 的圖片&#10;&#10;自動產生的描述">
            <a:extLst>
              <a:ext uri="{FF2B5EF4-FFF2-40B4-BE49-F238E27FC236}">
                <a16:creationId xmlns:a16="http://schemas.microsoft.com/office/drawing/2014/main" id="{271ECFB2-0634-ABCB-8C62-65D518BA3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800" y="2257076"/>
            <a:ext cx="5596128" cy="3861328"/>
          </a:xfrm>
          <a:prstGeom prst="rect">
            <a:avLst/>
          </a:prstGeom>
        </p:spPr>
      </p:pic>
      <p:pic>
        <p:nvPicPr>
          <p:cNvPr id="17" name="圖片 16" descr="一張含有 文字, 螢幕擷取畫面, 字型, 功能表 的圖片&#10;&#10;自動產生的描述">
            <a:extLst>
              <a:ext uri="{FF2B5EF4-FFF2-40B4-BE49-F238E27FC236}">
                <a16:creationId xmlns:a16="http://schemas.microsoft.com/office/drawing/2014/main" id="{BD88C281-05FC-7BC0-013C-9854BA1E1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80" y="2257076"/>
            <a:ext cx="5458840" cy="386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65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E2FADDE-BB85-4480-B362-5454C59A9D45}"/>
              </a:ext>
            </a:extLst>
          </p:cNvPr>
          <p:cNvSpPr txBox="1"/>
          <p:nvPr/>
        </p:nvSpPr>
        <p:spPr>
          <a:xfrm>
            <a:off x="490537" y="613548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程式碼</a:t>
            </a:r>
            <a:endParaRPr lang="en-US" altLang="zh-TW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圖片 2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3E3EB32F-EAC3-28F1-BA6F-6C2ADFBB3E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" r="1641" b="1631"/>
          <a:stretch/>
        </p:blipFill>
        <p:spPr>
          <a:xfrm>
            <a:off x="2892829" y="1506450"/>
            <a:ext cx="6477244" cy="524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10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8" y="1522962"/>
            <a:ext cx="4726382" cy="354953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E2FADDE-BB85-4480-B362-5454C59A9D45}"/>
              </a:ext>
            </a:extLst>
          </p:cNvPr>
          <p:cNvSpPr txBox="1"/>
          <p:nvPr/>
        </p:nvSpPr>
        <p:spPr>
          <a:xfrm>
            <a:off x="83128" y="2"/>
            <a:ext cx="12108872" cy="71489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程式碼</a:t>
            </a:r>
            <a:endParaRPr lang="en-US" altLang="zh-TW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262" y="1505855"/>
            <a:ext cx="7085617" cy="358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84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E2FADDE-BB85-4480-B362-5454C59A9D45}"/>
              </a:ext>
            </a:extLst>
          </p:cNvPr>
          <p:cNvSpPr txBox="1"/>
          <p:nvPr/>
        </p:nvSpPr>
        <p:spPr>
          <a:xfrm>
            <a:off x="2103121" y="310343"/>
            <a:ext cx="7985759" cy="868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4000" dirty="0">
                <a:latin typeface="+mj-lt"/>
                <a:ea typeface="+mj-ea"/>
                <a:cs typeface="+mj-cs"/>
              </a:rPr>
              <a:t>結果輸出範例</a:t>
            </a:r>
            <a:endParaRPr lang="en-US" altLang="zh-TW" sz="4000" dirty="0">
              <a:latin typeface="+mj-lt"/>
              <a:ea typeface="+mj-ea"/>
              <a:cs typeface="+mj-cs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BCB403A-2524-0744-5E7A-2CEC25C90416}"/>
              </a:ext>
            </a:extLst>
          </p:cNvPr>
          <p:cNvSpPr txBox="1"/>
          <p:nvPr/>
        </p:nvSpPr>
        <p:spPr>
          <a:xfrm>
            <a:off x="2615738" y="1263807"/>
            <a:ext cx="6960524" cy="598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2000" dirty="0">
                <a:solidFill>
                  <a:schemeClr val="bg1"/>
                </a:solidFill>
              </a:rPr>
              <a:t>顯示班次編號、停靠站、行駛時間、行駛日</a:t>
            </a:r>
          </a:p>
        </p:txBody>
      </p:sp>
      <p:pic>
        <p:nvPicPr>
          <p:cNvPr id="12" name="圖片 11" descr="一張含有 文字, 螢幕擷取畫面, 軟體, 字型 的圖片&#10;&#10;自動產生的描述">
            <a:extLst>
              <a:ext uri="{FF2B5EF4-FFF2-40B4-BE49-F238E27FC236}">
                <a16:creationId xmlns:a16="http://schemas.microsoft.com/office/drawing/2014/main" id="{DA2C491C-5E28-73EC-1D63-2C1AD6621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66" y="2139484"/>
            <a:ext cx="5438740" cy="4096512"/>
          </a:xfrm>
          <a:prstGeom prst="rect">
            <a:avLst/>
          </a:prstGeom>
        </p:spPr>
      </p:pic>
      <p:pic>
        <p:nvPicPr>
          <p:cNvPr id="14" name="圖片 13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C097E27F-F89E-0C11-038E-FB88FE5475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2" y="3388931"/>
            <a:ext cx="5596128" cy="159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21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1562</TotalTime>
  <Words>733</Words>
  <Application>Microsoft Office PowerPoint</Application>
  <PresentationFormat>寬螢幕</PresentationFormat>
  <Paragraphs>102</Paragraphs>
  <Slides>42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49" baseType="lpstr">
      <vt:lpstr>Aptos</vt:lpstr>
      <vt:lpstr>標楷體</vt:lpstr>
      <vt:lpstr>Arial</vt:lpstr>
      <vt:lpstr>Avenir Next LT Pro</vt:lpstr>
      <vt:lpstr>Calibri</vt:lpstr>
      <vt:lpstr>Calibri Light</vt:lpstr>
      <vt:lpstr>Office 佈景主題</vt:lpstr>
      <vt:lpstr>大數據分析與應用專題</vt:lpstr>
      <vt:lpstr>專題主題</vt:lpstr>
      <vt:lpstr>專題所需資料</vt:lpstr>
      <vt:lpstr>取得各車次資料</vt:lpstr>
      <vt:lpstr>資料概覽</vt:lpstr>
      <vt:lpstr>資料概覽</vt:lpstr>
      <vt:lpstr>PowerPoint 簡報</vt:lpstr>
      <vt:lpstr>PowerPoint 簡報</vt:lpstr>
      <vt:lpstr>PowerPoint 簡報</vt:lpstr>
      <vt:lpstr>取得票價資料</vt:lpstr>
      <vt:lpstr>資料概覽</vt:lpstr>
      <vt:lpstr>資料概覽</vt:lpstr>
      <vt:lpstr>資料處理</vt:lpstr>
      <vt:lpstr>PowerPoint 簡報</vt:lpstr>
      <vt:lpstr>PowerPoint 簡報</vt:lpstr>
      <vt:lpstr>PowerPoint 簡報</vt:lpstr>
      <vt:lpstr>取得剩餘座位資料</vt:lpstr>
      <vt:lpstr>資料概覽</vt:lpstr>
      <vt:lpstr>資料概覽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NBUser</dc:creator>
  <cp:lastModifiedBy>NBUser</cp:lastModifiedBy>
  <cp:revision>22</cp:revision>
  <dcterms:created xsi:type="dcterms:W3CDTF">2024-03-09T09:13:45Z</dcterms:created>
  <dcterms:modified xsi:type="dcterms:W3CDTF">2024-04-13T06:55:05Z</dcterms:modified>
</cp:coreProperties>
</file>